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9" r:id="rId5"/>
    <p:sldId id="273" r:id="rId6"/>
    <p:sldId id="274" r:id="rId7"/>
    <p:sldId id="258" r:id="rId8"/>
    <p:sldId id="275" r:id="rId9"/>
    <p:sldId id="276" r:id="rId10"/>
    <p:sldId id="260" r:id="rId11"/>
    <p:sldId id="261" r:id="rId12"/>
    <p:sldId id="262" r:id="rId13"/>
    <p:sldId id="263" r:id="rId14"/>
    <p:sldId id="265" r:id="rId15"/>
    <p:sldId id="268" r:id="rId16"/>
    <p:sldId id="266" r:id="rId17"/>
    <p:sldId id="267" r:id="rId18"/>
    <p:sldId id="277" r:id="rId19"/>
    <p:sldId id="269"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141639823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29591467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54870235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79837844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39FAE8-BF6D-4AC7-9E12-B0F80D590C18}"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22581906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39FAE8-BF6D-4AC7-9E12-B0F80D590C18}"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41355719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39FAE8-BF6D-4AC7-9E12-B0F80D590C18}"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37363408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39FAE8-BF6D-4AC7-9E12-B0F80D590C18}"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9391637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9FAE8-BF6D-4AC7-9E12-B0F80D590C18}"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927154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39FAE8-BF6D-4AC7-9E12-B0F80D590C18}"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192626599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39FAE8-BF6D-4AC7-9E12-B0F80D590C18}"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59986526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9FAE8-BF6D-4AC7-9E12-B0F80D590C18}" type="datetimeFigureOut">
              <a:rPr lang="en-US" smtClean="0"/>
              <a:t>10/2/2017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33ED6-89D2-4558-961B-01094D494CF2}" type="slidenum">
              <a:rPr lang="en-US" smtClean="0"/>
              <a:t>‹#›</a:t>
            </a:fld>
            <a:endParaRPr lang="en-US"/>
          </a:p>
        </p:txBody>
      </p:sp>
    </p:spTree>
    <p:extLst>
      <p:ext uri="{BB962C8B-B14F-4D97-AF65-F5344CB8AC3E}">
        <p14:creationId xmlns:p14="http://schemas.microsoft.com/office/powerpoint/2010/main" val="1559652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2004969" y="416968"/>
            <a:ext cx="4051882" cy="1569660"/>
          </a:xfrm>
          <a:prstGeom prst="rect">
            <a:avLst/>
          </a:prstGeom>
          <a:noFill/>
        </p:spPr>
        <p:txBody>
          <a:bodyPr wrap="square" rtlCol="0">
            <a:spAutoFit/>
          </a:bodyPr>
          <a:lstStyle/>
          <a:p>
            <a:pPr algn="ctr"/>
            <a:r>
              <a:rPr lang="en-US" sz="4800" b="1" dirty="0"/>
              <a:t>Exodus 20.8-11</a:t>
            </a:r>
          </a:p>
          <a:p>
            <a:pPr algn="ctr"/>
            <a:r>
              <a:rPr lang="en-US" sz="4800" b="1" dirty="0"/>
              <a:t>Sabbath</a:t>
            </a:r>
          </a:p>
        </p:txBody>
      </p:sp>
    </p:spTree>
    <p:extLst>
      <p:ext uri="{BB962C8B-B14F-4D97-AF65-F5344CB8AC3E}">
        <p14:creationId xmlns:p14="http://schemas.microsoft.com/office/powerpoint/2010/main" val="267828942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5693866"/>
          </a:xfrm>
          <a:prstGeom prst="rect">
            <a:avLst/>
          </a:prstGeom>
          <a:solidFill>
            <a:schemeClr val="bg2">
              <a:lumMod val="25000"/>
            </a:schemeClr>
          </a:solidFill>
        </p:spPr>
        <p:txBody>
          <a:bodyPr wrap="square" rtlCol="0">
            <a:spAutoFit/>
          </a:bodyPr>
          <a:lstStyle/>
          <a:p>
            <a:r>
              <a:rPr lang="en-US" sz="3200" dirty="0">
                <a:solidFill>
                  <a:schemeClr val="bg1"/>
                </a:solidFill>
              </a:rPr>
              <a:t>Exodus 20.8-11 ESV:  Remember the </a:t>
            </a:r>
            <a:r>
              <a:rPr lang="en-US" sz="3200" u="sng" dirty="0">
                <a:solidFill>
                  <a:srgbClr val="FFFF00"/>
                </a:solidFill>
              </a:rPr>
              <a:t>Sabbath</a:t>
            </a:r>
            <a:r>
              <a:rPr lang="en-US" sz="3200" dirty="0">
                <a:solidFill>
                  <a:schemeClr val="bg1"/>
                </a:solidFill>
              </a:rPr>
              <a:t> day, to keep it holy.  Six days you shall labor, and do all your work, but the seventh day is a Sabbath to the LORD your God. On it </a:t>
            </a:r>
            <a:r>
              <a:rPr lang="en-US" sz="3200" u="sng" dirty="0">
                <a:solidFill>
                  <a:srgbClr val="FFFF00"/>
                </a:solidFill>
              </a:rPr>
              <a:t>you shall not do any work</a:t>
            </a:r>
            <a:r>
              <a:rPr lang="en-US" sz="3200" dirty="0">
                <a:solidFill>
                  <a:schemeClr val="bg1"/>
                </a:solidFill>
              </a:rPr>
              <a:t>, you, or your son, or your daughter, your male servant, or your female servant, or your livestock, or the sojourner who is within your gates. For in six days the LORD made heaven and earth, the sea, and all that is in them, and rested on the seventh day. Therefore the LORD blessed the Sabbath day and made it holy.</a:t>
            </a:r>
          </a:p>
          <a:p>
            <a:pPr algn="r"/>
            <a:r>
              <a:rPr lang="he-IL" sz="4400" dirty="0">
                <a:solidFill>
                  <a:srgbClr val="FFFF00"/>
                </a:solidFill>
                <a:latin typeface="Times New Roman" panose="02020603050405020304" pitchFamily="18" charset="0"/>
                <a:cs typeface="Times New Roman" panose="02020603050405020304" pitchFamily="18" charset="0"/>
              </a:rPr>
              <a:t>שַׁבָּת</a:t>
            </a:r>
            <a:r>
              <a:rPr lang="en-US" sz="3200" dirty="0">
                <a:solidFill>
                  <a:schemeClr val="bg1"/>
                </a:solidFill>
              </a:rPr>
              <a:t> </a:t>
            </a:r>
            <a:r>
              <a:rPr lang="en-US" sz="3200" dirty="0">
                <a:solidFill>
                  <a:srgbClr val="FFFF00"/>
                </a:solidFill>
              </a:rPr>
              <a:t>= Sabbath = rest</a:t>
            </a:r>
          </a:p>
        </p:txBody>
      </p:sp>
    </p:spTree>
    <p:extLst>
      <p:ext uri="{BB962C8B-B14F-4D97-AF65-F5344CB8AC3E}">
        <p14:creationId xmlns:p14="http://schemas.microsoft.com/office/powerpoint/2010/main" val="425432225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1569660"/>
          </a:xfrm>
          <a:prstGeom prst="rect">
            <a:avLst/>
          </a:prstGeom>
          <a:solidFill>
            <a:schemeClr val="bg2">
              <a:lumMod val="25000"/>
            </a:schemeClr>
          </a:solidFill>
        </p:spPr>
        <p:txBody>
          <a:bodyPr wrap="square" rtlCol="0">
            <a:spAutoFit/>
          </a:bodyPr>
          <a:lstStyle/>
          <a:p>
            <a:r>
              <a:rPr lang="en-US" sz="3200" dirty="0">
                <a:solidFill>
                  <a:schemeClr val="bg1"/>
                </a:solidFill>
              </a:rPr>
              <a:t>Exodus 34.21 NIV: “Six days you shall labor, but on the seventh day you shall rest; </a:t>
            </a:r>
            <a:r>
              <a:rPr lang="en-US" sz="3200" u="sng" dirty="0">
                <a:solidFill>
                  <a:srgbClr val="FFFF00"/>
                </a:solidFill>
              </a:rPr>
              <a:t>even during the plowing season and harvest you must rest</a:t>
            </a:r>
            <a:r>
              <a:rPr lang="en-US" sz="3200" dirty="0">
                <a:solidFill>
                  <a:schemeClr val="bg1"/>
                </a:solidFill>
              </a:rPr>
              <a:t>.”</a:t>
            </a:r>
          </a:p>
        </p:txBody>
      </p:sp>
    </p:spTree>
    <p:extLst>
      <p:ext uri="{BB962C8B-B14F-4D97-AF65-F5344CB8AC3E}">
        <p14:creationId xmlns:p14="http://schemas.microsoft.com/office/powerpoint/2010/main" val="367050918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6001643"/>
          </a:xfrm>
          <a:prstGeom prst="rect">
            <a:avLst/>
          </a:prstGeom>
          <a:solidFill>
            <a:schemeClr val="bg2">
              <a:lumMod val="25000"/>
            </a:schemeClr>
          </a:solidFill>
        </p:spPr>
        <p:txBody>
          <a:bodyPr wrap="square" rtlCol="0">
            <a:spAutoFit/>
          </a:bodyPr>
          <a:lstStyle/>
          <a:p>
            <a:r>
              <a:rPr lang="en-US" sz="3200" dirty="0">
                <a:solidFill>
                  <a:schemeClr val="bg1"/>
                </a:solidFill>
              </a:rPr>
              <a:t>Exodus 31.12-17 ESV:  And the LORD said to Moses, “You are to speak to the people of Israel and say, ‘Above all you shall keep my Sabbaths, for </a:t>
            </a:r>
            <a:r>
              <a:rPr lang="en-US" sz="3200" u="sng" dirty="0">
                <a:solidFill>
                  <a:srgbClr val="FFFF00"/>
                </a:solidFill>
              </a:rPr>
              <a:t>this is a sign between me and you throughout your generations</a:t>
            </a:r>
            <a:r>
              <a:rPr lang="en-US" sz="3200" dirty="0">
                <a:solidFill>
                  <a:schemeClr val="bg1"/>
                </a:solidFill>
              </a:rPr>
              <a:t>, that </a:t>
            </a:r>
            <a:r>
              <a:rPr lang="en-US" sz="3200" u="sng" dirty="0">
                <a:solidFill>
                  <a:srgbClr val="FFFF00"/>
                </a:solidFill>
              </a:rPr>
              <a:t>you may know that I, the LORD, sanctify you</a:t>
            </a:r>
            <a:r>
              <a:rPr lang="en-US" sz="3200" dirty="0">
                <a:solidFill>
                  <a:schemeClr val="bg1"/>
                </a:solidFill>
              </a:rPr>
              <a:t>... </a:t>
            </a:r>
          </a:p>
          <a:p>
            <a:r>
              <a:rPr lang="en-US" sz="3200" dirty="0">
                <a:solidFill>
                  <a:schemeClr val="bg1"/>
                </a:solidFill>
              </a:rPr>
              <a:t>Whoever does any work on the Sabbath day shall be put to death.  Therefore the people of Israel shall keep the Sabbath, observing the Sabbath throughout their generations, as </a:t>
            </a:r>
            <a:r>
              <a:rPr lang="en-US" sz="3200" u="sng" dirty="0">
                <a:solidFill>
                  <a:srgbClr val="FFFF00"/>
                </a:solidFill>
              </a:rPr>
              <a:t>a covenant forever</a:t>
            </a:r>
            <a:r>
              <a:rPr lang="en-US" sz="3200" dirty="0">
                <a:solidFill>
                  <a:schemeClr val="bg1"/>
                </a:solidFill>
              </a:rPr>
              <a:t>.  </a:t>
            </a:r>
            <a:r>
              <a:rPr lang="en-US" sz="3200" u="sng" dirty="0">
                <a:solidFill>
                  <a:srgbClr val="FFFF00"/>
                </a:solidFill>
              </a:rPr>
              <a:t>It is a sign forever between me and the people of Israel</a:t>
            </a:r>
            <a:r>
              <a:rPr lang="en-US" sz="3200" dirty="0">
                <a:solidFill>
                  <a:schemeClr val="bg1"/>
                </a:solidFill>
              </a:rPr>
              <a:t> that in six days the LORD made heaven and earth, and on the seventh day he rested and was refreshed.’”</a:t>
            </a:r>
          </a:p>
        </p:txBody>
      </p:sp>
    </p:spTree>
    <p:extLst>
      <p:ext uri="{BB962C8B-B14F-4D97-AF65-F5344CB8AC3E}">
        <p14:creationId xmlns:p14="http://schemas.microsoft.com/office/powerpoint/2010/main" val="189596753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016758"/>
          </a:xfrm>
          <a:prstGeom prst="rect">
            <a:avLst/>
          </a:prstGeom>
          <a:solidFill>
            <a:schemeClr val="bg2">
              <a:lumMod val="25000"/>
            </a:schemeClr>
          </a:solidFill>
        </p:spPr>
        <p:txBody>
          <a:bodyPr wrap="square" rtlCol="0">
            <a:spAutoFit/>
          </a:bodyPr>
          <a:lstStyle/>
          <a:p>
            <a:r>
              <a:rPr lang="en-US" sz="3200" u="sng" dirty="0">
                <a:solidFill>
                  <a:srgbClr val="FFFF00"/>
                </a:solidFill>
              </a:rPr>
              <a:t>Summary of Sabbath Blessing &amp; Equipping:</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Keep people rested and healthy physically, intellectually, and emotionally</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Keep people connected intimately with God and specify a time for corporate worship</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Keep people thinking right about their relationship with God, to stay spiritually rested and healthy</a:t>
            </a:r>
          </a:p>
        </p:txBody>
      </p:sp>
    </p:spTree>
    <p:extLst>
      <p:ext uri="{BB962C8B-B14F-4D97-AF65-F5344CB8AC3E}">
        <p14:creationId xmlns:p14="http://schemas.microsoft.com/office/powerpoint/2010/main" val="402960512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2062103"/>
          </a:xfrm>
          <a:prstGeom prst="rect">
            <a:avLst/>
          </a:prstGeom>
          <a:solidFill>
            <a:schemeClr val="bg2">
              <a:lumMod val="25000"/>
            </a:schemeClr>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p:txBody>
      </p:sp>
    </p:spTree>
    <p:extLst>
      <p:ext uri="{BB962C8B-B14F-4D97-AF65-F5344CB8AC3E}">
        <p14:creationId xmlns:p14="http://schemas.microsoft.com/office/powerpoint/2010/main" val="271040924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3539430"/>
          </a:xfrm>
          <a:prstGeom prst="rect">
            <a:avLst/>
          </a:prstGeom>
          <a:solidFill>
            <a:schemeClr val="bg2">
              <a:lumMod val="25000"/>
            </a:schemeClr>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[Exodus 16; 35]:  </a:t>
            </a:r>
          </a:p>
          <a:p>
            <a:r>
              <a:rPr lang="en-US" sz="3200" dirty="0">
                <a:solidFill>
                  <a:schemeClr val="bg1"/>
                </a:solidFill>
              </a:rPr>
              <a:t>	</a:t>
            </a:r>
            <a:r>
              <a:rPr lang="en-US" sz="3200" dirty="0">
                <a:solidFill>
                  <a:srgbClr val="FFFF00"/>
                </a:solidFill>
              </a:rPr>
              <a:t>rest from gathering and cooking</a:t>
            </a:r>
          </a:p>
        </p:txBody>
      </p:sp>
    </p:spTree>
    <p:extLst>
      <p:ext uri="{BB962C8B-B14F-4D97-AF65-F5344CB8AC3E}">
        <p14:creationId xmlns:p14="http://schemas.microsoft.com/office/powerpoint/2010/main" val="30022946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016758"/>
          </a:xfrm>
          <a:prstGeom prst="rect">
            <a:avLst/>
          </a:prstGeom>
          <a:solidFill>
            <a:schemeClr val="bg2">
              <a:lumMod val="25000"/>
            </a:schemeClr>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[Exodus 16; 35]:  </a:t>
            </a:r>
          </a:p>
          <a:p>
            <a:r>
              <a:rPr lang="en-US" sz="3200" dirty="0">
                <a:solidFill>
                  <a:schemeClr val="bg1"/>
                </a:solidFill>
              </a:rPr>
              <a:t>	</a:t>
            </a:r>
            <a:r>
              <a:rPr lang="en-US" sz="3200" dirty="0">
                <a:solidFill>
                  <a:srgbClr val="FFFF00"/>
                </a:solidFill>
              </a:rPr>
              <a:t>rest from gathering and cooking</a:t>
            </a:r>
          </a:p>
          <a:p>
            <a:endParaRPr lang="en-US" sz="3200" dirty="0">
              <a:solidFill>
                <a:srgbClr val="FFFF00"/>
              </a:solidFill>
            </a:endParaRPr>
          </a:p>
          <a:p>
            <a:pPr marL="457200" indent="-457200">
              <a:buFont typeface="Wingdings 2" panose="05020102010507070707" pitchFamily="18" charset="2"/>
              <a:buChar char=""/>
            </a:pPr>
            <a:r>
              <a:rPr lang="en-US" sz="3200" dirty="0">
                <a:solidFill>
                  <a:schemeClr val="bg1"/>
                </a:solidFill>
              </a:rPr>
              <a:t>Refrain from providing for yourself [Neh. 10.31]:  </a:t>
            </a:r>
          </a:p>
          <a:p>
            <a:r>
              <a:rPr lang="en-US" sz="3200" dirty="0">
                <a:solidFill>
                  <a:schemeClr val="bg1"/>
                </a:solidFill>
              </a:rPr>
              <a:t>	</a:t>
            </a:r>
            <a:r>
              <a:rPr lang="en-US" sz="3200" dirty="0">
                <a:solidFill>
                  <a:srgbClr val="FFFF00"/>
                </a:solidFill>
              </a:rPr>
              <a:t>rest from shopping</a:t>
            </a:r>
          </a:p>
        </p:txBody>
      </p:sp>
    </p:spTree>
    <p:extLst>
      <p:ext uri="{BB962C8B-B14F-4D97-AF65-F5344CB8AC3E}">
        <p14:creationId xmlns:p14="http://schemas.microsoft.com/office/powerpoint/2010/main" val="161360425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4524315"/>
          </a:xfrm>
          <a:prstGeom prst="rect">
            <a:avLst/>
          </a:prstGeom>
          <a:solidFill>
            <a:schemeClr val="bg2">
              <a:lumMod val="25000"/>
            </a:schemeClr>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rest from labor, sales, transportation of goods, cooking, shopping</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Feel free to worship, teach about God, help people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rgbClr val="FFFF00"/>
                </a:solidFill>
              </a:rPr>
              <a:t>John 5.17:  God the Father rested while still doing good, and so could the Son of God. </a:t>
            </a:r>
          </a:p>
        </p:txBody>
      </p:sp>
    </p:spTree>
    <p:extLst>
      <p:ext uri="{BB962C8B-B14F-4D97-AF65-F5344CB8AC3E}">
        <p14:creationId xmlns:p14="http://schemas.microsoft.com/office/powerpoint/2010/main" val="343827236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4524315"/>
          </a:xfrm>
          <a:prstGeom prst="rect">
            <a:avLst/>
          </a:prstGeom>
          <a:solidFill>
            <a:schemeClr val="bg2">
              <a:lumMod val="25000"/>
            </a:schemeClr>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rest from labor, sales, transportation of goods, cooking, shopping</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Feel free to worship, teach about God, help people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rgbClr val="FFFF00"/>
                </a:solidFill>
              </a:rPr>
              <a:t>Mark 2.27 ESV, Jesus said, “The Sabbath was made for man, not man for the Sabbath.”</a:t>
            </a:r>
          </a:p>
        </p:txBody>
      </p:sp>
    </p:spTree>
    <p:extLst>
      <p:ext uri="{BB962C8B-B14F-4D97-AF65-F5344CB8AC3E}">
        <p14:creationId xmlns:p14="http://schemas.microsoft.com/office/powerpoint/2010/main" val="96990824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509200"/>
          </a:xfrm>
          <a:prstGeom prst="rect">
            <a:avLst/>
          </a:prstGeom>
          <a:solidFill>
            <a:schemeClr val="bg2">
              <a:lumMod val="25000"/>
            </a:schemeClr>
          </a:solidFill>
        </p:spPr>
        <p:txBody>
          <a:bodyPr wrap="square" rtlCol="0">
            <a:spAutoFit/>
          </a:bodyPr>
          <a:lstStyle/>
          <a:p>
            <a:r>
              <a:rPr lang="en-US" sz="3200" u="sng" dirty="0">
                <a:solidFill>
                  <a:srgbClr val="FFFF00"/>
                </a:solidFill>
              </a:rPr>
              <a:t>The Church and the Sabbath:</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Sabbath never commanded for the church</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Sabbath specifically not required for the church</a:t>
            </a:r>
          </a:p>
          <a:p>
            <a:r>
              <a:rPr lang="en-US" sz="3200" dirty="0">
                <a:solidFill>
                  <a:srgbClr val="FFFF00"/>
                </a:solidFill>
              </a:rPr>
              <a:t>Colossians 2.16 ESV:  Therefore let no one pass judgment on you in questions of food and drink, or with regard to a festival or a new moon or a Sabbath.</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Sabbath not on Sunday [sundown Friday to sundown Saturday]</a:t>
            </a:r>
          </a:p>
        </p:txBody>
      </p:sp>
    </p:spTree>
    <p:extLst>
      <p:ext uri="{BB962C8B-B14F-4D97-AF65-F5344CB8AC3E}">
        <p14:creationId xmlns:p14="http://schemas.microsoft.com/office/powerpoint/2010/main" val="297288104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105638" y="0"/>
            <a:ext cx="7049968" cy="6986528"/>
          </a:xfrm>
          <a:prstGeom prst="rect">
            <a:avLst/>
          </a:prstGeom>
          <a:solidFill>
            <a:schemeClr val="bg2">
              <a:lumMod val="25000"/>
            </a:schemeClr>
          </a:solidFill>
        </p:spPr>
        <p:txBody>
          <a:bodyPr wrap="square" rtlCol="0">
            <a:spAutoFit/>
          </a:bodyPr>
          <a:lstStyle/>
          <a:p>
            <a:r>
              <a:rPr lang="en-US" sz="3200" dirty="0">
                <a:solidFill>
                  <a:schemeClr val="bg1"/>
                </a:solidFill>
              </a:rPr>
              <a:t>Exodus 20.8-11 ESV:  Remember the Sabbath day, to keep it holy.  </a:t>
            </a:r>
          </a:p>
          <a:p>
            <a:r>
              <a:rPr lang="en-US" sz="3200" dirty="0">
                <a:solidFill>
                  <a:schemeClr val="bg1"/>
                </a:solidFill>
              </a:rPr>
              <a:t>Six days you shall labor, and do all your work, but the seventh day is a Sabbath to the LORD your God. On it you shall not do any work, you, or your son, or your daughter, your male servant, or your female servant, or your livestock, or the sojourner who is within your gates. </a:t>
            </a:r>
          </a:p>
          <a:p>
            <a:r>
              <a:rPr lang="en-US" sz="3200" dirty="0">
                <a:solidFill>
                  <a:schemeClr val="bg1"/>
                </a:solidFill>
              </a:rPr>
              <a:t>For in six days the LORD made heaven and earth, the sea, and all that is in them, and rested on the seventh day. Therefore the LORD blessed the Sabbath day and made it holy.</a:t>
            </a:r>
          </a:p>
        </p:txBody>
      </p:sp>
      <p:sp>
        <p:nvSpPr>
          <p:cNvPr id="2" name="TextBox 1">
            <a:extLst>
              <a:ext uri="{FF2B5EF4-FFF2-40B4-BE49-F238E27FC236}">
                <a16:creationId xmlns:a16="http://schemas.microsoft.com/office/drawing/2014/main" id="{652E3994-2D20-4D8D-A604-60AF7E717F5A}"/>
              </a:ext>
            </a:extLst>
          </p:cNvPr>
          <p:cNvSpPr txBox="1"/>
          <p:nvPr/>
        </p:nvSpPr>
        <p:spPr>
          <a:xfrm>
            <a:off x="0" y="0"/>
            <a:ext cx="2105638" cy="584775"/>
          </a:xfrm>
          <a:prstGeom prst="rect">
            <a:avLst/>
          </a:prstGeom>
          <a:solidFill>
            <a:schemeClr val="bg1"/>
          </a:solidFill>
        </p:spPr>
        <p:txBody>
          <a:bodyPr wrap="square" rtlCol="0">
            <a:spAutoFit/>
          </a:bodyPr>
          <a:lstStyle/>
          <a:p>
            <a:pPr algn="ctr"/>
            <a:r>
              <a:rPr lang="en-US" sz="3200" dirty="0">
                <a:solidFill>
                  <a:srgbClr val="FF0000"/>
                </a:solidFill>
              </a:rPr>
              <a:t>Command</a:t>
            </a:r>
          </a:p>
        </p:txBody>
      </p:sp>
      <p:sp>
        <p:nvSpPr>
          <p:cNvPr id="6" name="TextBox 5">
            <a:extLst>
              <a:ext uri="{FF2B5EF4-FFF2-40B4-BE49-F238E27FC236}">
                <a16:creationId xmlns:a16="http://schemas.microsoft.com/office/drawing/2014/main" id="{DE8225E3-8BE8-415B-8656-A228BD6B2133}"/>
              </a:ext>
            </a:extLst>
          </p:cNvPr>
          <p:cNvSpPr txBox="1"/>
          <p:nvPr/>
        </p:nvSpPr>
        <p:spPr>
          <a:xfrm>
            <a:off x="-2" y="982911"/>
            <a:ext cx="2105638" cy="584775"/>
          </a:xfrm>
          <a:prstGeom prst="rect">
            <a:avLst/>
          </a:prstGeom>
          <a:solidFill>
            <a:schemeClr val="bg1"/>
          </a:solidFill>
        </p:spPr>
        <p:txBody>
          <a:bodyPr wrap="square" rtlCol="0">
            <a:spAutoFit/>
          </a:bodyPr>
          <a:lstStyle/>
          <a:p>
            <a:pPr algn="ctr"/>
            <a:r>
              <a:rPr lang="en-US" sz="3200" dirty="0">
                <a:solidFill>
                  <a:srgbClr val="FF0000"/>
                </a:solidFill>
              </a:rPr>
              <a:t>How Obey</a:t>
            </a:r>
          </a:p>
        </p:txBody>
      </p:sp>
      <p:sp>
        <p:nvSpPr>
          <p:cNvPr id="7" name="TextBox 6">
            <a:extLst>
              <a:ext uri="{FF2B5EF4-FFF2-40B4-BE49-F238E27FC236}">
                <a16:creationId xmlns:a16="http://schemas.microsoft.com/office/drawing/2014/main" id="{CC5C57A0-8718-4556-A508-33EAC83E7F4B}"/>
              </a:ext>
            </a:extLst>
          </p:cNvPr>
          <p:cNvSpPr txBox="1"/>
          <p:nvPr/>
        </p:nvSpPr>
        <p:spPr>
          <a:xfrm>
            <a:off x="-2" y="4422397"/>
            <a:ext cx="2105638" cy="584775"/>
          </a:xfrm>
          <a:prstGeom prst="rect">
            <a:avLst/>
          </a:prstGeom>
          <a:solidFill>
            <a:schemeClr val="bg1"/>
          </a:solidFill>
        </p:spPr>
        <p:txBody>
          <a:bodyPr wrap="square" rtlCol="0">
            <a:spAutoFit/>
          </a:bodyPr>
          <a:lstStyle/>
          <a:p>
            <a:pPr algn="ctr"/>
            <a:r>
              <a:rPr lang="en-US" sz="3200" dirty="0">
                <a:solidFill>
                  <a:srgbClr val="FF0000"/>
                </a:solidFill>
              </a:rPr>
              <a:t>Reason</a:t>
            </a:r>
          </a:p>
        </p:txBody>
      </p:sp>
    </p:spTree>
    <p:extLst>
      <p:ext uri="{BB962C8B-B14F-4D97-AF65-F5344CB8AC3E}">
        <p14:creationId xmlns:p14="http://schemas.microsoft.com/office/powerpoint/2010/main" val="317528809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2" r="29089"/>
          <a:stretch/>
        </p:blipFill>
        <p:spPr>
          <a:xfrm>
            <a:off x="0" y="0"/>
            <a:ext cx="6492240" cy="6858000"/>
          </a:xfrm>
          <a:prstGeom prst="rect">
            <a:avLst/>
          </a:prstGeom>
        </p:spPr>
      </p:pic>
      <p:sp>
        <p:nvSpPr>
          <p:cNvPr id="5" name="TextBox 4"/>
          <p:cNvSpPr txBox="1"/>
          <p:nvPr/>
        </p:nvSpPr>
        <p:spPr>
          <a:xfrm>
            <a:off x="1" y="0"/>
            <a:ext cx="6492239" cy="3539430"/>
          </a:xfrm>
          <a:prstGeom prst="rect">
            <a:avLst/>
          </a:prstGeom>
          <a:solidFill>
            <a:schemeClr val="bg2">
              <a:lumMod val="25000"/>
            </a:schemeClr>
          </a:solidFill>
        </p:spPr>
        <p:txBody>
          <a:bodyPr wrap="square" rtlCol="0">
            <a:spAutoFit/>
          </a:bodyPr>
          <a:lstStyle/>
          <a:p>
            <a:r>
              <a:rPr lang="en-US" sz="3200" dirty="0">
                <a:solidFill>
                  <a:schemeClr val="bg1"/>
                </a:solidFill>
              </a:rPr>
              <a:t>Ignatius to the Magnesians 9.1: …those who were brought up in the ancient order of things have come to the possession of a new hope, </a:t>
            </a:r>
            <a:r>
              <a:rPr lang="en-US" sz="3200" u="sng" dirty="0">
                <a:solidFill>
                  <a:srgbClr val="FFFF00"/>
                </a:solidFill>
              </a:rPr>
              <a:t>no longer observing the Sabbath, but living in the observance of the Lord's Day</a:t>
            </a:r>
            <a:r>
              <a:rPr lang="en-US" sz="3200" dirty="0">
                <a:solidFill>
                  <a:schemeClr val="bg1"/>
                </a:solidFill>
              </a:rPr>
              <a:t> [Sunday]….</a:t>
            </a:r>
          </a:p>
        </p:txBody>
      </p:sp>
      <p:grpSp>
        <p:nvGrpSpPr>
          <p:cNvPr id="6" name="Group 40"/>
          <p:cNvGrpSpPr/>
          <p:nvPr/>
        </p:nvGrpSpPr>
        <p:grpSpPr>
          <a:xfrm>
            <a:off x="6602136" y="166255"/>
            <a:ext cx="2367007"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Church</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Peoples</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792475009"/>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2004969" y="416968"/>
            <a:ext cx="4051882" cy="1569660"/>
          </a:xfrm>
          <a:prstGeom prst="rect">
            <a:avLst/>
          </a:prstGeom>
          <a:noFill/>
        </p:spPr>
        <p:txBody>
          <a:bodyPr wrap="square" rtlCol="0">
            <a:spAutoFit/>
          </a:bodyPr>
          <a:lstStyle/>
          <a:p>
            <a:pPr algn="ctr"/>
            <a:r>
              <a:rPr lang="en-US" sz="4800" b="1" dirty="0"/>
              <a:t>Exodus 20.8-11</a:t>
            </a:r>
          </a:p>
          <a:p>
            <a:pPr algn="ctr"/>
            <a:r>
              <a:rPr lang="en-US" sz="4800" b="1" dirty="0"/>
              <a:t>Sabbath</a:t>
            </a:r>
          </a:p>
        </p:txBody>
      </p:sp>
    </p:spTree>
    <p:extLst>
      <p:ext uri="{BB962C8B-B14F-4D97-AF65-F5344CB8AC3E}">
        <p14:creationId xmlns:p14="http://schemas.microsoft.com/office/powerpoint/2010/main" val="283648713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6001643"/>
          </a:xfrm>
          <a:prstGeom prst="rect">
            <a:avLst/>
          </a:prstGeom>
          <a:solidFill>
            <a:schemeClr val="bg2">
              <a:lumMod val="25000"/>
            </a:schemeClr>
          </a:solidFill>
        </p:spPr>
        <p:txBody>
          <a:bodyPr wrap="square" rtlCol="0">
            <a:spAutoFit/>
          </a:bodyPr>
          <a:lstStyle/>
          <a:p>
            <a:r>
              <a:rPr lang="en-US" sz="3200" dirty="0">
                <a:solidFill>
                  <a:schemeClr val="bg1"/>
                </a:solidFill>
              </a:rPr>
              <a:t>Genesis 2.2-3 ESV:  And on the seventh day God finished his work that he had done, and he rested on the seventh day from all his work that he had done.  </a:t>
            </a:r>
            <a:r>
              <a:rPr lang="en-US" sz="3200" u="sng" dirty="0">
                <a:solidFill>
                  <a:srgbClr val="FFFF00"/>
                </a:solidFill>
              </a:rPr>
              <a:t>So God blessed the seventh day and made it holy</a:t>
            </a:r>
            <a:r>
              <a:rPr lang="en-US" sz="3200" dirty="0">
                <a:solidFill>
                  <a:schemeClr val="bg1"/>
                </a:solidFill>
              </a:rPr>
              <a:t>, because on it God rested from all his work </a:t>
            </a:r>
          </a:p>
          <a:p>
            <a:r>
              <a:rPr lang="en-US" sz="3200" dirty="0">
                <a:solidFill>
                  <a:schemeClr val="bg1"/>
                </a:solidFill>
              </a:rPr>
              <a:t>that he had done in creation.</a:t>
            </a:r>
          </a:p>
          <a:p>
            <a:endParaRPr lang="en-US" sz="3200" dirty="0">
              <a:solidFill>
                <a:schemeClr val="bg1"/>
              </a:solidFill>
            </a:endParaRPr>
          </a:p>
          <a:p>
            <a:r>
              <a:rPr lang="en-US" sz="3200" dirty="0">
                <a:solidFill>
                  <a:schemeClr val="bg1"/>
                </a:solidFill>
              </a:rPr>
              <a:t>Exodus 20.11 ESV:  </a:t>
            </a:r>
            <a:r>
              <a:rPr lang="en-US" sz="3200" u="sng" dirty="0">
                <a:solidFill>
                  <a:srgbClr val="FFFF00"/>
                </a:solidFill>
              </a:rPr>
              <a:t>Remember the Sabbath day, to keep it holy</a:t>
            </a:r>
            <a:r>
              <a:rPr lang="en-US" sz="3200" dirty="0">
                <a:solidFill>
                  <a:schemeClr val="bg1"/>
                </a:solidFill>
              </a:rPr>
              <a:t>… For in six days the LORD made heaven and earth, the sea, and all that is in them, and rested on the seventh day. Therefore the LORD blessed the Sabbath day and made it holy.</a:t>
            </a:r>
          </a:p>
        </p:txBody>
      </p:sp>
    </p:spTree>
    <p:extLst>
      <p:ext uri="{BB962C8B-B14F-4D97-AF65-F5344CB8AC3E}">
        <p14:creationId xmlns:p14="http://schemas.microsoft.com/office/powerpoint/2010/main" val="305233877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l="-5" r="39079"/>
          <a:stretch/>
        </p:blipFill>
        <p:spPr>
          <a:xfrm>
            <a:off x="0" y="0"/>
            <a:ext cx="5577840" cy="6858000"/>
          </a:xfrm>
          <a:prstGeom prst="rect">
            <a:avLst/>
          </a:prstGeom>
        </p:spPr>
      </p:pic>
      <p:sp>
        <p:nvSpPr>
          <p:cNvPr id="5" name="TextBox 4"/>
          <p:cNvSpPr txBox="1"/>
          <p:nvPr/>
        </p:nvSpPr>
        <p:spPr>
          <a:xfrm>
            <a:off x="2332139" y="0"/>
            <a:ext cx="4454913" cy="6986528"/>
          </a:xfrm>
          <a:prstGeom prst="rect">
            <a:avLst/>
          </a:prstGeom>
          <a:solidFill>
            <a:schemeClr val="bg2">
              <a:lumMod val="25000"/>
            </a:schemeClr>
          </a:solidFill>
        </p:spPr>
        <p:txBody>
          <a:bodyPr wrap="square" rtlCol="0">
            <a:spAutoFit/>
          </a:bodyPr>
          <a:lstStyle/>
          <a:p>
            <a:r>
              <a:rPr lang="en-US" sz="3200" dirty="0">
                <a:solidFill>
                  <a:schemeClr val="bg1"/>
                </a:solidFill>
              </a:rPr>
              <a:t>Genesis 1.27 ESV:  So God created man in his own image, in the image of God he created him; male and female he created them.</a:t>
            </a:r>
          </a:p>
          <a:p>
            <a:endParaRPr lang="en-US" sz="3200" dirty="0">
              <a:solidFill>
                <a:schemeClr val="bg1"/>
              </a:solidFill>
            </a:endParaRPr>
          </a:p>
          <a:p>
            <a:r>
              <a:rPr lang="en-US" sz="3200" dirty="0">
                <a:solidFill>
                  <a:srgbClr val="FFFF00"/>
                </a:solidFill>
              </a:rPr>
              <a:t>People were to...</a:t>
            </a:r>
          </a:p>
          <a:p>
            <a:r>
              <a:rPr lang="en-US" sz="3200" dirty="0">
                <a:solidFill>
                  <a:srgbClr val="FFFF00"/>
                </a:solidFill>
                <a:sym typeface="Wingdings 2" panose="05020102010507070707" pitchFamily="18" charset="2"/>
              </a:rPr>
              <a:t> </a:t>
            </a:r>
            <a:r>
              <a:rPr lang="en-US" sz="3200" dirty="0">
                <a:solidFill>
                  <a:srgbClr val="FFFF00"/>
                </a:solidFill>
              </a:rPr>
              <a:t>Reflect God’s character</a:t>
            </a:r>
          </a:p>
          <a:p>
            <a:r>
              <a:rPr lang="en-US" sz="3200" dirty="0">
                <a:solidFill>
                  <a:srgbClr val="FFFF00"/>
                </a:solidFill>
                <a:sym typeface="Wingdings 2" panose="05020102010507070707" pitchFamily="18" charset="2"/>
              </a:rPr>
              <a:t> </a:t>
            </a:r>
            <a:r>
              <a:rPr lang="en-US" sz="3200" dirty="0">
                <a:solidFill>
                  <a:srgbClr val="FFFF00"/>
                </a:solidFill>
              </a:rPr>
              <a:t>Represent God</a:t>
            </a:r>
          </a:p>
          <a:p>
            <a:r>
              <a:rPr lang="en-US" sz="3200" dirty="0">
                <a:solidFill>
                  <a:srgbClr val="FFFF00"/>
                </a:solidFill>
                <a:sym typeface="Wingdings 2" panose="05020102010507070707" pitchFamily="18" charset="2"/>
              </a:rPr>
              <a:t> </a:t>
            </a:r>
            <a:r>
              <a:rPr lang="en-US" sz="3200" dirty="0">
                <a:solidFill>
                  <a:srgbClr val="FFFF00"/>
                </a:solidFill>
              </a:rPr>
              <a:t>Reproduce God’s image</a:t>
            </a:r>
          </a:p>
          <a:p>
            <a:r>
              <a:rPr lang="en-US" sz="3200" dirty="0">
                <a:solidFill>
                  <a:srgbClr val="FFFF00"/>
                </a:solidFill>
                <a:sym typeface="Wingdings 2" panose="05020102010507070707" pitchFamily="18" charset="2"/>
              </a:rPr>
              <a:t> </a:t>
            </a:r>
            <a:r>
              <a:rPr lang="en-US" sz="3200" dirty="0">
                <a:solidFill>
                  <a:srgbClr val="FFFF00"/>
                </a:solidFill>
              </a:rPr>
              <a:t>Rule as God’s stewards</a:t>
            </a:r>
          </a:p>
          <a:p>
            <a:endParaRPr lang="en-US" sz="3200" dirty="0">
              <a:solidFill>
                <a:schemeClr val="bg1"/>
              </a:solidFill>
            </a:endParaRPr>
          </a:p>
          <a:p>
            <a:endParaRPr lang="en-US" sz="3200" dirty="0">
              <a:solidFill>
                <a:schemeClr val="bg1"/>
              </a:solidFill>
            </a:endParaRPr>
          </a:p>
        </p:txBody>
      </p:sp>
      <p:grpSp>
        <p:nvGrpSpPr>
          <p:cNvPr id="6" name="Group 40"/>
          <p:cNvGrpSpPr/>
          <p:nvPr/>
        </p:nvGrpSpPr>
        <p:grpSpPr>
          <a:xfrm>
            <a:off x="6602136" y="166255"/>
            <a:ext cx="2367007"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People</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Creation</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243878024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l="-5" r="39079"/>
          <a:stretch/>
        </p:blipFill>
        <p:spPr>
          <a:xfrm>
            <a:off x="0" y="0"/>
            <a:ext cx="5577840" cy="6858000"/>
          </a:xfrm>
          <a:prstGeom prst="rect">
            <a:avLst/>
          </a:prstGeom>
        </p:spPr>
      </p:pic>
      <p:sp>
        <p:nvSpPr>
          <p:cNvPr id="5" name="TextBox 4"/>
          <p:cNvSpPr txBox="1"/>
          <p:nvPr/>
        </p:nvSpPr>
        <p:spPr>
          <a:xfrm>
            <a:off x="1" y="0"/>
            <a:ext cx="6702804" cy="6986528"/>
          </a:xfrm>
          <a:prstGeom prst="rect">
            <a:avLst/>
          </a:prstGeom>
          <a:solidFill>
            <a:schemeClr val="bg2">
              <a:lumMod val="25000"/>
            </a:schemeClr>
          </a:solidFill>
        </p:spPr>
        <p:txBody>
          <a:bodyPr wrap="square" rtlCol="0">
            <a:spAutoFit/>
          </a:bodyPr>
          <a:lstStyle/>
          <a:p>
            <a:r>
              <a:rPr lang="en-US" sz="3200" dirty="0">
                <a:solidFill>
                  <a:schemeClr val="bg1"/>
                </a:solidFill>
              </a:rPr>
              <a:t>Exodus 19.5-6 ESV:  Now therefore, if you will indeed obey my voice and keep my covenant, </a:t>
            </a:r>
            <a:r>
              <a:rPr lang="en-US" sz="3200" u="sng" dirty="0">
                <a:solidFill>
                  <a:srgbClr val="FFFF00"/>
                </a:solidFill>
              </a:rPr>
              <a:t>you shall be my treasured possession among all peoples</a:t>
            </a:r>
            <a:r>
              <a:rPr lang="en-US" sz="3200" dirty="0">
                <a:solidFill>
                  <a:schemeClr val="bg1"/>
                </a:solidFill>
              </a:rPr>
              <a:t>, for all the earth is mine; and </a:t>
            </a:r>
            <a:r>
              <a:rPr lang="en-US" sz="3200" u="sng" dirty="0">
                <a:solidFill>
                  <a:srgbClr val="FFFF00"/>
                </a:solidFill>
              </a:rPr>
              <a:t>you shall be to me a kingdom of priests and a holy nation</a:t>
            </a:r>
            <a:r>
              <a:rPr lang="en-US" sz="3200" dirty="0">
                <a:solidFill>
                  <a:schemeClr val="bg1"/>
                </a:solidFill>
              </a:rPr>
              <a:t>…</a:t>
            </a:r>
          </a:p>
          <a:p>
            <a:endParaRPr lang="en-US" sz="3200" dirty="0">
              <a:solidFill>
                <a:schemeClr val="bg1"/>
              </a:solidFill>
            </a:endParaRPr>
          </a:p>
          <a:p>
            <a:r>
              <a:rPr lang="en-US" sz="3200" dirty="0">
                <a:solidFill>
                  <a:srgbClr val="FFFF00"/>
                </a:solidFill>
              </a:rPr>
              <a:t>Israel was to...</a:t>
            </a:r>
          </a:p>
          <a:p>
            <a:r>
              <a:rPr lang="en-US" sz="3200" dirty="0">
                <a:solidFill>
                  <a:srgbClr val="FFFF00"/>
                </a:solidFill>
                <a:sym typeface="Wingdings 2" panose="05020102010507070707" pitchFamily="18" charset="2"/>
              </a:rPr>
              <a:t> </a:t>
            </a:r>
            <a:r>
              <a:rPr lang="en-US" sz="3200" dirty="0">
                <a:solidFill>
                  <a:srgbClr val="FFFF00"/>
                </a:solidFill>
              </a:rPr>
              <a:t>Reflect God’s character</a:t>
            </a:r>
          </a:p>
          <a:p>
            <a:r>
              <a:rPr lang="en-US" sz="3200" dirty="0">
                <a:solidFill>
                  <a:srgbClr val="FFFF00"/>
                </a:solidFill>
                <a:sym typeface="Wingdings 2" panose="05020102010507070707" pitchFamily="18" charset="2"/>
              </a:rPr>
              <a:t> </a:t>
            </a:r>
            <a:r>
              <a:rPr lang="en-US" sz="3200" dirty="0">
                <a:solidFill>
                  <a:srgbClr val="FFFF00"/>
                </a:solidFill>
              </a:rPr>
              <a:t>Represent God</a:t>
            </a:r>
          </a:p>
          <a:p>
            <a:r>
              <a:rPr lang="en-US" sz="3200" dirty="0">
                <a:solidFill>
                  <a:srgbClr val="FFFF00"/>
                </a:solidFill>
                <a:sym typeface="Wingdings 2" panose="05020102010507070707" pitchFamily="18" charset="2"/>
              </a:rPr>
              <a:t> </a:t>
            </a:r>
            <a:r>
              <a:rPr lang="en-US" sz="3200" dirty="0">
                <a:solidFill>
                  <a:srgbClr val="FFFF00"/>
                </a:solidFill>
              </a:rPr>
              <a:t>Reproduce God’s image</a:t>
            </a:r>
          </a:p>
          <a:p>
            <a:pPr marL="457200" indent="-457200">
              <a:buFont typeface="Wingdings 2" panose="05020102010507070707" pitchFamily="18" charset="2"/>
              <a:buChar char=""/>
            </a:pPr>
            <a:r>
              <a:rPr lang="en-US" sz="3200" dirty="0">
                <a:solidFill>
                  <a:srgbClr val="FFFF00"/>
                </a:solidFill>
              </a:rPr>
              <a:t>Rule as God’s stewards</a:t>
            </a:r>
          </a:p>
          <a:p>
            <a:pPr marL="457200" indent="-457200">
              <a:buFont typeface="Wingdings 2" panose="05020102010507070707" pitchFamily="18" charset="2"/>
              <a:buChar char=""/>
            </a:pPr>
            <a:endParaRPr lang="en-US" sz="3200" dirty="0">
              <a:solidFill>
                <a:schemeClr val="bg1"/>
              </a:solidFill>
            </a:endParaRPr>
          </a:p>
        </p:txBody>
      </p:sp>
      <p:grpSp>
        <p:nvGrpSpPr>
          <p:cNvPr id="6" name="Group 40"/>
          <p:cNvGrpSpPr/>
          <p:nvPr/>
        </p:nvGrpSpPr>
        <p:grpSpPr>
          <a:xfrm>
            <a:off x="6602136" y="166255"/>
            <a:ext cx="2367007"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Israel</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Nations</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422487932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2139193" y="0"/>
            <a:ext cx="7016412" cy="4708981"/>
          </a:xfrm>
          <a:prstGeom prst="rect">
            <a:avLst/>
          </a:prstGeom>
          <a:solidFill>
            <a:schemeClr val="bg2">
              <a:lumMod val="25000"/>
            </a:schemeClr>
          </a:solidFill>
        </p:spPr>
        <p:txBody>
          <a:bodyPr wrap="square" rtlCol="0">
            <a:spAutoFit/>
          </a:bodyPr>
          <a:lstStyle/>
          <a:p>
            <a:r>
              <a:rPr lang="en-US" sz="3200" dirty="0">
                <a:solidFill>
                  <a:schemeClr val="bg1"/>
                </a:solidFill>
              </a:rPr>
              <a:t>Genesis 2.3 ESV:  So God blessed the seventh day and </a:t>
            </a:r>
            <a:r>
              <a:rPr lang="en-US" sz="3200" u="sng" dirty="0">
                <a:solidFill>
                  <a:srgbClr val="FFFF00"/>
                </a:solidFill>
              </a:rPr>
              <a:t>made it holy</a:t>
            </a:r>
            <a:r>
              <a:rPr lang="en-US" sz="3200" dirty="0">
                <a:solidFill>
                  <a:schemeClr val="bg1"/>
                </a:solidFill>
              </a:rPr>
              <a:t>...</a:t>
            </a:r>
          </a:p>
          <a:p>
            <a:endParaRPr lang="en-US" sz="3200" dirty="0">
              <a:solidFill>
                <a:schemeClr val="bg1"/>
              </a:solidFill>
            </a:endParaRPr>
          </a:p>
          <a:p>
            <a:r>
              <a:rPr lang="en-US" sz="3200" dirty="0">
                <a:solidFill>
                  <a:schemeClr val="bg1"/>
                </a:solidFill>
              </a:rPr>
              <a:t>Exodus 20.8 ESV:  Remember the Sabbath day, to </a:t>
            </a:r>
            <a:r>
              <a:rPr lang="en-US" sz="3200" u="sng" dirty="0">
                <a:solidFill>
                  <a:srgbClr val="FFFF00"/>
                </a:solidFill>
              </a:rPr>
              <a:t>keep it holy</a:t>
            </a:r>
            <a:r>
              <a:rPr lang="en-US" sz="3200" dirty="0">
                <a:solidFill>
                  <a:schemeClr val="bg1"/>
                </a:solidFill>
              </a:rPr>
              <a:t>. </a:t>
            </a:r>
          </a:p>
          <a:p>
            <a:endParaRPr lang="en-US" sz="3200" dirty="0">
              <a:solidFill>
                <a:schemeClr val="bg1"/>
              </a:solidFill>
            </a:endParaRPr>
          </a:p>
          <a:p>
            <a:pPr algn="r"/>
            <a:r>
              <a:rPr lang="he-IL" sz="4400" dirty="0">
                <a:solidFill>
                  <a:srgbClr val="FFFF00"/>
                </a:solidFill>
                <a:latin typeface="Times New Roman" panose="02020603050405020304" pitchFamily="18" charset="0"/>
                <a:cs typeface="Times New Roman" panose="02020603050405020304" pitchFamily="18" charset="0"/>
              </a:rPr>
              <a:t>קָּדַשׁ</a:t>
            </a:r>
            <a:r>
              <a:rPr lang="en-US" sz="3200" dirty="0">
                <a:solidFill>
                  <a:srgbClr val="FFFF00"/>
                </a:solidFill>
              </a:rPr>
              <a:t> = to set apart for God’s purposes</a:t>
            </a:r>
          </a:p>
          <a:p>
            <a:pPr algn="r"/>
            <a:r>
              <a:rPr lang="en-US" sz="3200" dirty="0">
                <a:solidFill>
                  <a:srgbClr val="FFFF00"/>
                </a:solidFill>
              </a:rPr>
              <a:t>	[to sanctify, consecrate, make holy]</a:t>
            </a:r>
          </a:p>
          <a:p>
            <a:endParaRPr lang="en-US" sz="3200" dirty="0">
              <a:solidFill>
                <a:srgbClr val="FFFF00"/>
              </a:solidFill>
            </a:endParaRPr>
          </a:p>
        </p:txBody>
      </p:sp>
    </p:spTree>
    <p:extLst>
      <p:ext uri="{BB962C8B-B14F-4D97-AF65-F5344CB8AC3E}">
        <p14:creationId xmlns:p14="http://schemas.microsoft.com/office/powerpoint/2010/main" val="301889877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3231654"/>
          </a:xfrm>
          <a:prstGeom prst="rect">
            <a:avLst/>
          </a:prstGeom>
          <a:solidFill>
            <a:schemeClr val="bg2">
              <a:lumMod val="25000"/>
            </a:schemeClr>
          </a:solidFill>
        </p:spPr>
        <p:txBody>
          <a:bodyPr wrap="square" rtlCol="0">
            <a:spAutoFit/>
          </a:bodyPr>
          <a:lstStyle/>
          <a:p>
            <a:r>
              <a:rPr lang="en-US" sz="3200" dirty="0">
                <a:solidFill>
                  <a:schemeClr val="bg1"/>
                </a:solidFill>
              </a:rPr>
              <a:t>Leviticus 23.3 ESV:  “Six days shall work be done, but on the seventh day is a Sabbath of solemn rest, </a:t>
            </a:r>
            <a:r>
              <a:rPr lang="en-US" sz="3200" u="sng" dirty="0">
                <a:solidFill>
                  <a:srgbClr val="FFFF00"/>
                </a:solidFill>
              </a:rPr>
              <a:t>a holy convocation</a:t>
            </a:r>
            <a:r>
              <a:rPr lang="en-US" sz="3200" dirty="0">
                <a:solidFill>
                  <a:schemeClr val="bg1"/>
                </a:solidFill>
              </a:rPr>
              <a:t>. You shall do no work. It is a Sabbath to 	the LORD in all your dwelling places.”</a:t>
            </a:r>
          </a:p>
          <a:p>
            <a:endParaRPr lang="en-US" sz="3200" dirty="0">
              <a:solidFill>
                <a:schemeClr val="bg1"/>
              </a:solidFill>
            </a:endParaRPr>
          </a:p>
          <a:p>
            <a:pPr algn="r"/>
            <a:r>
              <a:rPr lang="he-IL" sz="4400" dirty="0">
                <a:solidFill>
                  <a:srgbClr val="FFFF00"/>
                </a:solidFill>
                <a:latin typeface="Times New Roman" panose="02020603050405020304" pitchFamily="18" charset="0"/>
                <a:cs typeface="Times New Roman" panose="02020603050405020304" pitchFamily="18" charset="0"/>
              </a:rPr>
              <a:t>מִקְרָא</a:t>
            </a:r>
            <a:r>
              <a:rPr lang="en-US" sz="3200" dirty="0">
                <a:solidFill>
                  <a:srgbClr val="FFFF00"/>
                </a:solidFill>
              </a:rPr>
              <a:t> = assembly</a:t>
            </a:r>
          </a:p>
        </p:txBody>
      </p:sp>
    </p:spTree>
    <p:extLst>
      <p:ext uri="{BB962C8B-B14F-4D97-AF65-F5344CB8AC3E}">
        <p14:creationId xmlns:p14="http://schemas.microsoft.com/office/powerpoint/2010/main" val="202288090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2554545"/>
          </a:xfrm>
          <a:prstGeom prst="rect">
            <a:avLst/>
          </a:prstGeom>
          <a:solidFill>
            <a:schemeClr val="bg2">
              <a:lumMod val="25000"/>
            </a:schemeClr>
          </a:solidFill>
        </p:spPr>
        <p:txBody>
          <a:bodyPr wrap="square" rtlCol="0">
            <a:spAutoFit/>
          </a:bodyPr>
          <a:lstStyle/>
          <a:p>
            <a:r>
              <a:rPr lang="en-US" sz="3200" dirty="0">
                <a:solidFill>
                  <a:schemeClr val="bg1"/>
                </a:solidFill>
              </a:rPr>
              <a:t>Deuteronomy 5.15 ESV:  “You shall remember that you were a slave in the land of Egypt, and the LORD your God brought you out from there with a mighty hand and an outstretched arm. Therefore the LORD your God commanded you to keep the Sabbath day.”</a:t>
            </a:r>
            <a:endParaRPr lang="en-US" sz="3200" dirty="0">
              <a:solidFill>
                <a:srgbClr val="FFFF00"/>
              </a:solidFill>
            </a:endParaRPr>
          </a:p>
        </p:txBody>
      </p:sp>
    </p:spTree>
    <p:extLst>
      <p:ext uri="{BB962C8B-B14F-4D97-AF65-F5344CB8AC3E}">
        <p14:creationId xmlns:p14="http://schemas.microsoft.com/office/powerpoint/2010/main" val="352155549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l="-2" r="29089"/>
          <a:stretch/>
        </p:blipFill>
        <p:spPr>
          <a:xfrm>
            <a:off x="0" y="0"/>
            <a:ext cx="6492240" cy="6858000"/>
          </a:xfrm>
          <a:prstGeom prst="rect">
            <a:avLst/>
          </a:prstGeom>
        </p:spPr>
      </p:pic>
      <p:sp>
        <p:nvSpPr>
          <p:cNvPr id="5" name="TextBox 4"/>
          <p:cNvSpPr txBox="1"/>
          <p:nvPr/>
        </p:nvSpPr>
        <p:spPr>
          <a:xfrm>
            <a:off x="1" y="0"/>
            <a:ext cx="6702804" cy="4031873"/>
          </a:xfrm>
          <a:prstGeom prst="rect">
            <a:avLst/>
          </a:prstGeom>
          <a:solidFill>
            <a:schemeClr val="bg2">
              <a:lumMod val="25000"/>
            </a:schemeClr>
          </a:solidFill>
        </p:spPr>
        <p:txBody>
          <a:bodyPr wrap="square" rtlCol="0">
            <a:spAutoFit/>
          </a:bodyPr>
          <a:lstStyle/>
          <a:p>
            <a:r>
              <a:rPr lang="en-US" sz="3200" dirty="0">
                <a:solidFill>
                  <a:schemeClr val="bg1"/>
                </a:solidFill>
              </a:rPr>
              <a:t>Exodus 20.8:  The Sabbath is holy, separated out for God’s purposes.</a:t>
            </a:r>
          </a:p>
          <a:p>
            <a:endParaRPr lang="en-US" sz="3200" dirty="0">
              <a:solidFill>
                <a:schemeClr val="bg1"/>
              </a:solidFill>
            </a:endParaRPr>
          </a:p>
          <a:p>
            <a:r>
              <a:rPr lang="en-US" sz="3200" dirty="0">
                <a:solidFill>
                  <a:schemeClr val="bg1"/>
                </a:solidFill>
              </a:rPr>
              <a:t>Leviticus 23.3:  Gather together in a holy assembly on the Sabbath.</a:t>
            </a:r>
          </a:p>
          <a:p>
            <a:endParaRPr lang="en-US" sz="3200" dirty="0">
              <a:solidFill>
                <a:schemeClr val="bg1"/>
              </a:solidFill>
            </a:endParaRPr>
          </a:p>
          <a:p>
            <a:r>
              <a:rPr lang="en-US" sz="3200" dirty="0">
                <a:solidFill>
                  <a:schemeClr val="bg1"/>
                </a:solidFill>
              </a:rPr>
              <a:t>Deuteronomy 5.15:  On the Sabbath, reflect on God as creator and deliverer.</a:t>
            </a:r>
          </a:p>
        </p:txBody>
      </p:sp>
      <p:grpSp>
        <p:nvGrpSpPr>
          <p:cNvPr id="6" name="Group 40"/>
          <p:cNvGrpSpPr/>
          <p:nvPr/>
        </p:nvGrpSpPr>
        <p:grpSpPr>
          <a:xfrm>
            <a:off x="6602136" y="166255"/>
            <a:ext cx="2367007" cy="6525490"/>
            <a:chOff x="76200" y="381000"/>
            <a:chExt cx="1752600" cy="5867400"/>
          </a:xfrm>
        </p:grpSpPr>
        <p:grpSp>
          <p:nvGrpSpPr>
            <p:cNvPr id="7" name="Group 10"/>
            <p:cNvGrpSpPr/>
            <p:nvPr/>
          </p:nvGrpSpPr>
          <p:grpSpPr>
            <a:xfrm>
              <a:off x="76200" y="381000"/>
              <a:ext cx="1752600" cy="5867400"/>
              <a:chOff x="304800" y="381000"/>
              <a:chExt cx="1752600" cy="5867400"/>
            </a:xfrm>
          </p:grpSpPr>
          <p:sp>
            <p:nvSpPr>
              <p:cNvPr id="10" name="Oval 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Israel</a:t>
                </a:r>
              </a:p>
            </p:txBody>
          </p:sp>
          <p:sp>
            <p:nvSpPr>
              <p:cNvPr id="12" name="Oval 1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Nations</a:t>
                </a:r>
              </a:p>
            </p:txBody>
          </p:sp>
        </p:grpSp>
        <p:sp>
          <p:nvSpPr>
            <p:cNvPr id="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253291723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TotalTime>
  <Words>1120</Words>
  <Application>Microsoft Office PowerPoint</Application>
  <PresentationFormat>On-screen Show (4:3)</PresentationFormat>
  <Paragraphs>111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28</cp:revision>
  <dcterms:created xsi:type="dcterms:W3CDTF">2015-08-11T12:02:31Z</dcterms:created>
  <dcterms:modified xsi:type="dcterms:W3CDTF">2017-10-02T10:17:08Z</dcterms:modified>
</cp:coreProperties>
</file>